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9" r:id="rId3"/>
    <p:sldId id="257" r:id="rId4"/>
    <p:sldId id="260" r:id="rId5"/>
    <p:sldId id="258" r:id="rId6"/>
    <p:sldId id="261" r:id="rId7"/>
    <p:sldId id="263" r:id="rId8"/>
    <p:sldId id="264" r:id="rId9"/>
    <p:sldId id="262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F699E-8FFA-4794-900D-FC8E964BF117}" type="datetimeFigureOut">
              <a:rPr lang="ru-RU" smtClean="0"/>
              <a:pPr/>
              <a:t>04.02.2023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B1605-31A9-4FC4-89C8-D7ED9BE4BC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F699E-8FFA-4794-900D-FC8E964BF117}" type="datetimeFigureOut">
              <a:rPr lang="ru-RU" smtClean="0"/>
              <a:pPr/>
              <a:t>04.02.2023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B1605-31A9-4FC4-89C8-D7ED9BE4BC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F699E-8FFA-4794-900D-FC8E964BF117}" type="datetimeFigureOut">
              <a:rPr lang="ru-RU" smtClean="0"/>
              <a:pPr/>
              <a:t>04.02.2023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B1605-31A9-4FC4-89C8-D7ED9BE4BC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F699E-8FFA-4794-900D-FC8E964BF117}" type="datetimeFigureOut">
              <a:rPr lang="ru-RU" smtClean="0"/>
              <a:pPr/>
              <a:t>04.02.2023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B1605-31A9-4FC4-89C8-D7ED9BE4BC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F699E-8FFA-4794-900D-FC8E964BF117}" type="datetimeFigureOut">
              <a:rPr lang="ru-RU" smtClean="0"/>
              <a:pPr/>
              <a:t>04.02.2023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B1605-31A9-4FC4-89C8-D7ED9BE4BC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F699E-8FFA-4794-900D-FC8E964BF117}" type="datetimeFigureOut">
              <a:rPr lang="ru-RU" smtClean="0"/>
              <a:pPr/>
              <a:t>04.02.2023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B1605-31A9-4FC4-89C8-D7ED9BE4BC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F699E-8FFA-4794-900D-FC8E964BF117}" type="datetimeFigureOut">
              <a:rPr lang="ru-RU" smtClean="0"/>
              <a:pPr/>
              <a:t>04.02.2023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B1605-31A9-4FC4-89C8-D7ED9BE4BC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F699E-8FFA-4794-900D-FC8E964BF117}" type="datetimeFigureOut">
              <a:rPr lang="ru-RU" smtClean="0"/>
              <a:pPr/>
              <a:t>04.02.2023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B1605-31A9-4FC4-89C8-D7ED9BE4BC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F699E-8FFA-4794-900D-FC8E964BF117}" type="datetimeFigureOut">
              <a:rPr lang="ru-RU" smtClean="0"/>
              <a:pPr/>
              <a:t>04.02.2023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B1605-31A9-4FC4-89C8-D7ED9BE4BC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F699E-8FFA-4794-900D-FC8E964BF117}" type="datetimeFigureOut">
              <a:rPr lang="ru-RU" smtClean="0"/>
              <a:pPr/>
              <a:t>04.02.2023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B1605-31A9-4FC4-89C8-D7ED9BE4BC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F699E-8FFA-4794-900D-FC8E964BF117}" type="datetimeFigureOut">
              <a:rPr lang="ru-RU" smtClean="0"/>
              <a:pPr/>
              <a:t>04.02.2023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B1605-31A9-4FC4-89C8-D7ED9BE4BC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F699E-8FFA-4794-900D-FC8E964BF117}" type="datetimeFigureOut">
              <a:rPr lang="ru-RU" smtClean="0"/>
              <a:pPr/>
              <a:t>04.02.2023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B1605-31A9-4FC4-89C8-D7ED9BE4BC8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Уголок живой природы как форма организации учебного процесса по биологии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Примеры заданий ухода за комнатными растениями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Полив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Опрыскивание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Мытьё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Рыхление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Подкормка.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Обрезка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Размножение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Перевалка и пересадка</a:t>
            </a:r>
          </a:p>
        </p:txBody>
      </p:sp>
      <p:pic>
        <p:nvPicPr>
          <p:cNvPr id="1026" name="Picture 2" descr="C:\Users\Мирон\Desktop\images-cms-image-0000221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6182" y="2071678"/>
            <a:ext cx="5068526" cy="35004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92867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Тест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857232"/>
            <a:ext cx="8643998" cy="5715040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УЖП разрешено размещать животных:</a:t>
            </a:r>
          </a:p>
          <a:p>
            <a:pPr marL="457200" indent="-45720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sz="2400" dirty="0" smtClean="0"/>
              <a:t>попугайчики, хомяки, белки;</a:t>
            </a:r>
          </a:p>
          <a:p>
            <a:pPr marL="457200" indent="-45720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б) белки, </a:t>
            </a:r>
            <a:r>
              <a:rPr lang="ru-RU" sz="2400" dirty="0" smtClean="0"/>
              <a:t>морские свинки, еноты;</a:t>
            </a:r>
          </a:p>
          <a:p>
            <a:pPr marL="457200" indent="-45720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в) мыши, лемуры, морские свинки;</a:t>
            </a:r>
          </a:p>
          <a:p>
            <a:pPr marL="457200" indent="-45720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г) барсуки, хомяки, мыши.</a:t>
            </a:r>
          </a:p>
          <a:p>
            <a:pPr marL="457200" indent="-45720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Оптимальная площадь УЖП должна быть: </a:t>
            </a:r>
          </a:p>
          <a:p>
            <a:pPr marL="457200" indent="-45720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а) 12 – 15 м2;                           в) 18 –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21 м2;</a:t>
            </a:r>
            <a:endParaRPr lang="ru-RU" sz="2400" dirty="0" smtClean="0"/>
          </a:p>
          <a:p>
            <a:pPr marL="457200" indent="-45720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б) 15 – 18 м2;                          г) 20 – 25 м2.</a:t>
            </a:r>
          </a:p>
          <a:p>
            <a:pPr marL="0" indent="-457200">
              <a:buNone/>
            </a:pPr>
            <a:r>
              <a:rPr lang="ru-RU" sz="2400" dirty="0" smtClean="0"/>
              <a:t>3.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Наглядный и разносторонний материал живых экспонатов, способствующих лучшему усвоению учащимися школьной программы по природоведению, ботанике и зоологии – это …</a:t>
            </a:r>
          </a:p>
          <a:p>
            <a:pPr marL="0" indent="-45720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а) кабинет биологии                в) теплица</a:t>
            </a:r>
          </a:p>
          <a:p>
            <a:pPr marL="0" indent="-45720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б) УЖП                                     г) учебно-опытный участок</a:t>
            </a:r>
            <a:endParaRPr lang="ru-RU" sz="2400" dirty="0" smtClean="0"/>
          </a:p>
          <a:p>
            <a:pPr marL="457200" indent="-457200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290"/>
            <a:ext cx="8401080" cy="6643710"/>
          </a:xfrm>
        </p:spPr>
        <p:txBody>
          <a:bodyPr>
            <a:normAutofit/>
          </a:bodyPr>
          <a:lstStyle/>
          <a:p>
            <a:pPr marL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 В развитие методики преподавания естествознания в конце 40-х годов  большой вклад внес известный педагог-натуралист</a:t>
            </a:r>
          </a:p>
          <a:p>
            <a:pPr marL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а) С.А. Павлович                                 в) А.Б.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Петрухин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б) В.Г. Астафьев                                  г)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А.П.Пинкевич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5. Как часто нужно проводить уборку в УЖП?</a:t>
            </a:r>
          </a:p>
          <a:p>
            <a:pPr marL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а) раз в неделю                в) ежедневно</a:t>
            </a:r>
          </a:p>
          <a:p>
            <a:pPr marL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в) 2-3 раза в неделю        г) животные сами убираются</a:t>
            </a:r>
          </a:p>
          <a:p>
            <a:pPr marL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6. Сопоставьте: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3786190"/>
          <a:ext cx="8286808" cy="1889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43404"/>
                <a:gridCol w="414340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1) террариум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а) насекомые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2) аквариум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б) </a:t>
                      </a:r>
                      <a:r>
                        <a:rPr lang="ru-RU" sz="2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земноводные, пресмыкающихся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3) </a:t>
                      </a:r>
                      <a:r>
                        <a:rPr lang="ru-RU" sz="2000" kern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инсектариум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в) птицы, млекопитающие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4) клетки и вольеры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г) </a:t>
                      </a:r>
                      <a:r>
                        <a:rPr lang="ru-RU" sz="2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моллюски, ракообразные, водные растения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Ответы к тесту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 – а, 2 – б, 3 – б, 4- а, 5 – в, 6 – 1б, 2г, 3а, 4в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План лекции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Понятие «УЖП»</a:t>
            </a:r>
          </a:p>
          <a:p>
            <a:pPr marL="514350" indent="-51435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История создания УЖП</a:t>
            </a:r>
          </a:p>
          <a:p>
            <a:pPr marL="514350" indent="-51435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Место УЖП в общей системе форм</a:t>
            </a:r>
          </a:p>
          <a:p>
            <a:pPr marL="514350" indent="-51435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Виды УЖП</a:t>
            </a:r>
          </a:p>
          <a:p>
            <a:pPr marL="514350" indent="-51435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Основные требования к организации УЖП</a:t>
            </a:r>
          </a:p>
          <a:p>
            <a:pPr marL="514350" indent="-51435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Функции УЖП</a:t>
            </a:r>
          </a:p>
          <a:p>
            <a:pPr marL="514350" indent="-51435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Примеры заданий ухода за комнатными растениями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142984"/>
            <a:ext cx="87154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Уголок живой природы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это небольшое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место в помещении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школьного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или дошкольного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учреждения,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 также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предприятия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или организации,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украшенное растениями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и содержащимися 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специально приспособленных клетках, террариумах и/или аквариумах небольших, зачастую декоративных животных.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Уголок живой природы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- это наглядный и разносторонний материал живых экспонатов, способствующих лучшему усвоению учащимися школьной программы по природоведению, ботанике и зоологии.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796908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Уголок живой природы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История создания УЖП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00108"/>
            <a:ext cx="8643998" cy="5500726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Одной из первых попыток рассмотреть вопросы преподавания естественных наук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школе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были лекции известного методиста и видного советского педагога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А.П.Пинкевича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прочитанные в 1918 г. на областных учительских курсах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Петрограде.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Пропагандируя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«принцип предметности» и биологический метод, автор предлагал проводить занятия непосредственно в природе.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методики преподавания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естествознания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конце 40-х годов  большой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вклад внес известный педагог-натуралист 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С. А. Павлович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Он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пропагандировал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организацию уголков живой природы 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школе.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После Великой отечественной войны почти при каждой школе возникают теплицы, пришкольные участки, уголки живой природы, под руководством учителей биологии. 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Формы организации учебного процесса по биологии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2143116"/>
            <a:ext cx="1857388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Урок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714612" y="2143116"/>
            <a:ext cx="1857388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Экскурсия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714744" y="3429000"/>
            <a:ext cx="2000264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Внеурочная работа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572264" y="3286124"/>
            <a:ext cx="2286016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Внеклассные занятия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143504" y="2143116"/>
            <a:ext cx="1857388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Домашняя работа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rot="5400000">
            <a:off x="1036613" y="1821645"/>
            <a:ext cx="499272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3536149" y="1821645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5400000">
            <a:off x="5822959" y="1820851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5400000">
            <a:off x="7000892" y="2357430"/>
            <a:ext cx="15716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5400000">
            <a:off x="4036215" y="2393149"/>
            <a:ext cx="164307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3643306" y="5214950"/>
            <a:ext cx="214314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УЖП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1142976" y="3143248"/>
            <a:ext cx="2857520" cy="18573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10800000" flipV="1">
            <a:off x="5643570" y="4286256"/>
            <a:ext cx="1643074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5400000">
            <a:off x="4572794" y="478552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Материальная база обучения биологии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15008" y="2143116"/>
            <a:ext cx="2786082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Учебно-опытный участок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57224" y="2143116"/>
            <a:ext cx="2143140" cy="2500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Кабинет биологии с расположенными в нем средствами обучения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643306" y="2143116"/>
            <a:ext cx="1785950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УЖП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rot="10800000" flipV="1">
            <a:off x="2285984" y="1428736"/>
            <a:ext cx="1357322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>
            <a:off x="4464049" y="1750207"/>
            <a:ext cx="64373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5572132" y="1428736"/>
            <a:ext cx="1500198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Виды уголков живой природы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86446" y="2928934"/>
            <a:ext cx="2928958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Инсектариум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86446" y="3714752"/>
            <a:ext cx="2928958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Террариум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86446" y="4572008"/>
            <a:ext cx="2928958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Аквариум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43438" y="1357298"/>
            <a:ext cx="3857652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Зоологический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8596" y="1357298"/>
            <a:ext cx="3643338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Ботанический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786446" y="5429264"/>
            <a:ext cx="2928958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Клетки или вольеры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rot="5400000">
            <a:off x="2964645" y="4179099"/>
            <a:ext cx="335758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4643438" y="4000504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4643438" y="3214686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4643438" y="5000636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4643438" y="5857892"/>
            <a:ext cx="107157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Мирон\Desktop\YFMSH_ntODQ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928934"/>
            <a:ext cx="4392579" cy="34290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3" name="Стрелка вниз 32"/>
          <p:cNvSpPr/>
          <p:nvPr/>
        </p:nvSpPr>
        <p:spPr>
          <a:xfrm>
            <a:off x="1928794" y="1142984"/>
            <a:ext cx="285752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низ 33"/>
          <p:cNvSpPr/>
          <p:nvPr/>
        </p:nvSpPr>
        <p:spPr>
          <a:xfrm>
            <a:off x="6429388" y="1142984"/>
            <a:ext cx="285752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Основные требования к организации УЖП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учитывать возможность нормальной жизнедеятельности, роста и развития растений и животных;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ежедневно проводить уборку и др.;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постоянный ветеринарный надзор;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наличие специального оборудования;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растения или животные  должны быть доступны для детей и не должны представлять опасности для окружающих;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оснастить этикетками и паспортами.</a:t>
            </a:r>
            <a:endParaRPr lang="ru-RU" dirty="0" smtClean="0">
              <a:solidFill>
                <a:srgbClr val="303F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928694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Функции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УЖП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329642" cy="542928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у учащихся интереса к изучению жизни животных и растений;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обучение навыкам лабораторных наблюдений, опытов, исследований;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навыков обработки и анализа собранного материала, умения делать выводы по накопленным фактическим данным;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обучение объективному оцениванию и осознанию взаимосвязи человека с окружающей его природой.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привитие практических умений, трудовых навыков по уходу за животными и растениями;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 у учащихся дисциплинированности, трудолюбия, ответственности за порученное дело, терпения, наблюдательности.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602</TotalTime>
  <Words>471</Words>
  <Application>Microsoft Office PowerPoint</Application>
  <PresentationFormat>Экран (4:3)</PresentationFormat>
  <Paragraphs>91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Тема Office</vt:lpstr>
      <vt:lpstr>Уголок живой природы как форма организации учебного процесса по биологии</vt:lpstr>
      <vt:lpstr>План лекции</vt:lpstr>
      <vt:lpstr>Уголок живой природы</vt:lpstr>
      <vt:lpstr>История создания УЖП</vt:lpstr>
      <vt:lpstr>Формы организации учебного процесса по биологии</vt:lpstr>
      <vt:lpstr> Материальная база обучения биологии</vt:lpstr>
      <vt:lpstr>Виды уголков живой природы</vt:lpstr>
      <vt:lpstr>Основные требования к организации УЖП</vt:lpstr>
      <vt:lpstr>Функции УЖП</vt:lpstr>
      <vt:lpstr>Примеры заданий ухода за комнатными растениями</vt:lpstr>
      <vt:lpstr>Тест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Уголок живой природы как форма организации учебного процесса по биологии</dc:title>
  <dc:creator>Мирон</dc:creator>
  <cp:lastModifiedBy>Надежда</cp:lastModifiedBy>
  <cp:revision>62</cp:revision>
  <dcterms:created xsi:type="dcterms:W3CDTF">2015-10-07T10:03:33Z</dcterms:created>
  <dcterms:modified xsi:type="dcterms:W3CDTF">2023-02-04T10:08:38Z</dcterms:modified>
</cp:coreProperties>
</file>